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C7438-F492-40FB-B59E-F83BFDB38212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72996-D21C-4F3A-A2CD-5C119C96B2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C7438-F492-40FB-B59E-F83BFDB38212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72996-D21C-4F3A-A2CD-5C119C96B2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C7438-F492-40FB-B59E-F83BFDB38212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72996-D21C-4F3A-A2CD-5C119C96B2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C7438-F492-40FB-B59E-F83BFDB38212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72996-D21C-4F3A-A2CD-5C119C96B2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C7438-F492-40FB-B59E-F83BFDB38212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72996-D21C-4F3A-A2CD-5C119C96B2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C7438-F492-40FB-B59E-F83BFDB38212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72996-D21C-4F3A-A2CD-5C119C96B2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C7438-F492-40FB-B59E-F83BFDB38212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72996-D21C-4F3A-A2CD-5C119C96B2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C7438-F492-40FB-B59E-F83BFDB38212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72996-D21C-4F3A-A2CD-5C119C96B2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C7438-F492-40FB-B59E-F83BFDB38212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72996-D21C-4F3A-A2CD-5C119C96B2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C7438-F492-40FB-B59E-F83BFDB38212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72996-D21C-4F3A-A2CD-5C119C96B2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C7438-F492-40FB-B59E-F83BFDB38212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72996-D21C-4F3A-A2CD-5C119C96B2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C7438-F492-40FB-B59E-F83BFDB38212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72996-D21C-4F3A-A2CD-5C119C96B26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bn.wikipedia.org/wiki/%E0%A6%9C%E0%A7%8B%E0%A6%A1%E0%A6%BC%E0%A6%BE%E0%A6%B8%E0%A6%BE%E0%A6%81%E0%A6%95%E0%A7%8B_%E0%A6%A0%E0%A6%BE%E0%A6%95%E0%A7%81%E0%A6%B0%E0%A6%AC%E0%A6%BE%E0%A6%A1%E0%A6%BC%E0%A6%BF" TargetMode="External"/><Relationship Id="rId7" Type="http://schemas.openxmlformats.org/officeDocument/2006/relationships/hyperlink" Target="https://bn.wikipedia.org/wiki/%E0%A6%AD%E0%A6%BE%E0%A6%B0%E0%A6%A4" TargetMode="External"/><Relationship Id="rId2" Type="http://schemas.openxmlformats.org/officeDocument/2006/relationships/hyperlink" Target="https://bn.wikipedia.org/wiki/%E0%A6%9C%E0%A7%8B%E0%A6%A1%E0%A6%BC%E0%A6%BE%E0%A6%B8%E0%A6%BE%E0%A6%81%E0%A6%95%E0%A7%8B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bn.wikipedia.org/wiki/%E0%A6%AA%E0%A6%B6%E0%A7%8D%E0%A6%9A%E0%A6%BF%E0%A6%AE%E0%A6%AC%E0%A6%99%E0%A7%8D%E0%A6%97" TargetMode="External"/><Relationship Id="rId5" Type="http://schemas.openxmlformats.org/officeDocument/2006/relationships/hyperlink" Target="https://bn.wikipedia.org/wiki/%E0%A6%AC%E0%A7%8D%E0%A6%B0%E0%A6%BF%E0%A6%9F%E0%A6%BF%E0%A6%B6_%E0%A6%AD%E0%A6%BE%E0%A6%B0%E0%A6%A4" TargetMode="External"/><Relationship Id="rId4" Type="http://schemas.openxmlformats.org/officeDocument/2006/relationships/hyperlink" Target="https://bn.wikipedia.org/wiki/%E0%A6%95%E0%A6%B2%E0%A6%95%E0%A6%BE%E0%A6%A4%E0%A6%BE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bn.wikipedia.org/wiki/%E0%A6%AC%E0%A6%BE%E0%A6%82%E0%A6%B2%E0%A6%BE_%E0%A6%AD%E0%A6%BE%E0%A6%B7%E0%A6%BE" TargetMode="External"/><Relationship Id="rId13" Type="http://schemas.openxmlformats.org/officeDocument/2006/relationships/hyperlink" Target="https://bn.wikipedia.org/wiki/%E0%A6%AE%E0%A7%83%E0%A6%A4%E0%A7%8D%E0%A6%AF%E0%A7%81" TargetMode="External"/><Relationship Id="rId18" Type="http://schemas.openxmlformats.org/officeDocument/2006/relationships/hyperlink" Target="https://bn.wikipedia.org/wiki/%E0%A6%97%E0%A7%80%E0%A6%A4%E0%A6%AC%E0%A6%BF%E0%A6%A4%E0%A6%BE%E0%A6%A8" TargetMode="External"/><Relationship Id="rId3" Type="http://schemas.openxmlformats.org/officeDocument/2006/relationships/hyperlink" Target="https://bn.wikipedia.org/wiki/%E0%A6%94%E0%A6%AA%E0%A6%A8%E0%A7%8D%E0%A6%AF%E0%A6%BE%E0%A6%B8%E0%A6%BF%E0%A6%95" TargetMode="External"/><Relationship Id="rId21" Type="http://schemas.openxmlformats.org/officeDocument/2006/relationships/hyperlink" Target="https://bn.wikipedia.org/wiki/%E0%A6%AC%E0%A6%BF%E0%A6%B6%E0%A7%8D%E0%A6%AC" TargetMode="External"/><Relationship Id="rId7" Type="http://schemas.openxmlformats.org/officeDocument/2006/relationships/hyperlink" Target="https://bn.wikipedia.org/wiki/%E0%A6%A6%E0%A6%BE%E0%A6%B0%E0%A7%8D%E0%A6%B6%E0%A6%A8%E0%A6%BF%E0%A6%95" TargetMode="External"/><Relationship Id="rId12" Type="http://schemas.openxmlformats.org/officeDocument/2006/relationships/hyperlink" Target="https://bn.wikipedia.org/wiki/%E0%A6%AA%E0%A7%8D%E0%A6%B0%E0%A6%AC%E0%A6%A8%E0%A7%8D%E0%A6%A7" TargetMode="External"/><Relationship Id="rId17" Type="http://schemas.openxmlformats.org/officeDocument/2006/relationships/hyperlink" Target="https://bn.wikipedia.org/wiki/%E0%A6%97%E0%A6%B2%E0%A7%8D%E0%A6%AA%E0%A6%97%E0%A7%81%E0%A6%9A%E0%A7%8D%E0%A6%9B" TargetMode="External"/><Relationship Id="rId25" Type="http://schemas.openxmlformats.org/officeDocument/2006/relationships/hyperlink" Target="https://bn.wikipedia.org/wiki/%E0%A6%B8%E0%A6%BE%E0%A6%B9%E0%A6%BF%E0%A6%A4%E0%A7%8D%E0%A6%AF%E0%A7%87_%E0%A6%A8%E0%A7%8B%E0%A6%AC%E0%A7%87%E0%A6%B2_%E0%A6%AA%E0%A7%81%E0%A6%B0%E0%A6%B8%E0%A7%8D%E0%A6%95%E0%A6%BE%E0%A6%B0" TargetMode="External"/><Relationship Id="rId2" Type="http://schemas.openxmlformats.org/officeDocument/2006/relationships/hyperlink" Target="https://bn.wikipedia.org/wiki/%E0%A6%AC%E0%A6%BE%E0%A6%99%E0%A6%BE%E0%A6%B2%E0%A6%BF" TargetMode="External"/><Relationship Id="rId16" Type="http://schemas.openxmlformats.org/officeDocument/2006/relationships/hyperlink" Target="https://bn.wikipedia.org/wiki/%E0%A6%B0%E0%A6%AC%E0%A7%80%E0%A6%A8%E0%A7%8D%E0%A6%A6%E0%A7%8D%E0%A6%B0%E0%A6%B8%E0%A6%82%E0%A6%97%E0%A7%80%E0%A6%A4" TargetMode="External"/><Relationship Id="rId20" Type="http://schemas.openxmlformats.org/officeDocument/2006/relationships/hyperlink" Target="https://bn.wikipedia.org/w/index.php?title=%E0%A6%AA%E0%A6%A4%E0%A7%8D%E0%A6%B0%E0%A6%B8%E0%A6%BE%E0%A6%B9%E0%A6%BF%E0%A6%A4%E0%A7%8D%E0%A6%AF&amp;action=edit&amp;redlink=1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bn.wikipedia.org/wiki/%E0%A6%85%E0%A6%AD%E0%A6%BF%E0%A6%A8%E0%A7%87%E0%A6%A4%E0%A6%BE" TargetMode="External"/><Relationship Id="rId11" Type="http://schemas.openxmlformats.org/officeDocument/2006/relationships/hyperlink" Target="https://bn.wikipedia.org/wiki/%E0%A6%89%E0%A6%AA%E0%A6%A8%E0%A7%8D%E0%A6%AF%E0%A6%BE%E0%A6%B8" TargetMode="External"/><Relationship Id="rId24" Type="http://schemas.openxmlformats.org/officeDocument/2006/relationships/hyperlink" Target="https://bn.wikipedia.org/wiki/%E0%A6%87%E0%A6%82%E0%A6%B0%E0%A7%87%E0%A6%9C%E0%A6%BF" TargetMode="External"/><Relationship Id="rId5" Type="http://schemas.openxmlformats.org/officeDocument/2006/relationships/hyperlink" Target="https://bn.wikipedia.org/wiki/%E0%A6%9B%E0%A7%8B%E0%A6%9F%E0%A6%97%E0%A6%B2%E0%A7%8D%E0%A6%AA%E0%A6%95%E0%A6%BE%E0%A6%B0" TargetMode="External"/><Relationship Id="rId15" Type="http://schemas.openxmlformats.org/officeDocument/2006/relationships/hyperlink" Target="https://bn.wikipedia.org/wiki/%E0%A6%B0%E0%A6%AC%E0%A7%80%E0%A6%A8%E0%A7%8D%E0%A6%A6%E0%A7%8D%E0%A6%B0%E0%A6%A8%E0%A6%BE%E0%A6%A5_%E0%A6%A0%E0%A6%BE%E0%A6%95%E0%A7%81%E0%A6%B0" TargetMode="External"/><Relationship Id="rId23" Type="http://schemas.openxmlformats.org/officeDocument/2006/relationships/hyperlink" Target="https://bn.wikipedia.org/wiki/%E0%A6%97%E0%A7%80%E0%A6%A4%E0%A6%BE%E0%A6%9E%E0%A7%8D%E0%A6%9C%E0%A6%B2%E0%A6%BF" TargetMode="External"/><Relationship Id="rId10" Type="http://schemas.openxmlformats.org/officeDocument/2006/relationships/hyperlink" Target="https://bn.wikipedia.org/wiki/%E0%A6%A8%E0%A6%BE%E0%A6%9F%E0%A6%95" TargetMode="External"/><Relationship Id="rId19" Type="http://schemas.openxmlformats.org/officeDocument/2006/relationships/hyperlink" Target="https://bn.wikipedia.org/wiki/%E0%A6%B0%E0%A6%AC%E0%A7%80%E0%A6%A8%E0%A7%8D%E0%A6%A6%E0%A7%8D%E0%A6%B0_%E0%A6%B0%E0%A6%9A%E0%A6%A8%E0%A6%BE%E0%A6%AC%E0%A6%B2%E0%A7%80" TargetMode="External"/><Relationship Id="rId4" Type="http://schemas.openxmlformats.org/officeDocument/2006/relationships/hyperlink" Target="https://bn.wikipedia.org/wiki/%E0%A6%A8%E0%A6%BE%E0%A6%9F%E0%A7%8D%E0%A6%AF%E0%A6%95%E0%A6%BE%E0%A6%B0" TargetMode="External"/><Relationship Id="rId9" Type="http://schemas.openxmlformats.org/officeDocument/2006/relationships/hyperlink" Target="https://bn.wikipedia.org/wiki/%E0%A6%95%E0%A6%BE%E0%A6%AC%E0%A7%8D%E0%A6%AF%E0%A6%97%E0%A7%8D%E0%A6%B0%E0%A6%A8%E0%A7%8D%E0%A6%A5" TargetMode="External"/><Relationship Id="rId14" Type="http://schemas.openxmlformats.org/officeDocument/2006/relationships/hyperlink" Target="https://bn.wikipedia.org/wiki/%E0%A6%9B%E0%A7%8B%E0%A6%9F%E0%A6%97%E0%A6%B2%E0%A7%8D%E0%A6%AA" TargetMode="External"/><Relationship Id="rId22" Type="http://schemas.openxmlformats.org/officeDocument/2006/relationships/hyperlink" Target="https://bn.wikipedia.org/wiki/%E0%A6%AD%E0%A6%BE%E0%A6%B7%E0%A6%B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SEM IV , CC 10, AM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n-BD" dirty="0" smtClean="0">
                <a:solidFill>
                  <a:srgbClr val="00B050"/>
                </a:solidFill>
              </a:rPr>
              <a:t>শারদোৎসব</a:t>
            </a:r>
            <a:endParaRPr 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ownload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45" y="128256"/>
            <a:ext cx="9080755" cy="634874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শারদোৎসব-724x102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04800"/>
            <a:ext cx="8001000" cy="62484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শারদোৎসব_-_রবীন্দ্রনাথ_ঠাকুর.pdf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5532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শারদোৎসব_-_রবীন্দ্রনাথ_ঠাকুর.pdf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00743" y="0"/>
            <a:ext cx="9797143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04800" y="304800"/>
          <a:ext cx="8305800" cy="6324600"/>
        </p:xfrm>
        <a:graphic>
          <a:graphicData uri="http://schemas.openxmlformats.org/drawingml/2006/table">
            <a:tbl>
              <a:tblPr/>
              <a:tblGrid>
                <a:gridCol w="4152900"/>
                <a:gridCol w="4152900"/>
              </a:tblGrid>
              <a:tr h="2463411">
                <a:tc>
                  <a:txBody>
                    <a:bodyPr/>
                    <a:lstStyle/>
                    <a:p>
                      <a:pPr marL="0" marR="0">
                        <a:lnSpc>
                          <a:spcPts val="132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n-BD" sz="2000" b="1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জন্ম</a:t>
                      </a:r>
                      <a:endParaRPr lang="en-US" sz="200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</a:txBody>
                  <a:tcPr marL="30480" marR="99060" marT="34290" marB="304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8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n-BD" sz="2000" dirty="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৭ মে </a:t>
                      </a:r>
                      <a:r>
                        <a:rPr lang="bn-BD" sz="2000" dirty="0" smtClean="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১৮৬১</a:t>
                      </a:r>
                    </a:p>
                    <a:p>
                      <a:pPr marL="0" marR="0">
                        <a:lnSpc>
                          <a:spcPts val="168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/>
                      </a:r>
                      <a:br>
                        <a:rPr lang="en-US" sz="2000" dirty="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</a:br>
                      <a:r>
                        <a:rPr lang="bn-BD" sz="2000" u="sng" dirty="0">
                          <a:solidFill>
                            <a:srgbClr val="3366CC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  <a:hlinkClick r:id="rId2" tooltip="জোড়াসাঁকো"/>
                        </a:rPr>
                        <a:t>জোড়াসাঁকো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 </a:t>
                      </a:r>
                      <a:r>
                        <a:rPr lang="bn-BD" sz="2000" u="sng" dirty="0">
                          <a:solidFill>
                            <a:srgbClr val="3366CC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  <a:hlinkClick r:id="rId3" tooltip="জোড়াসাঁকো ঠাকুরবাড়ি"/>
                        </a:rPr>
                        <a:t>ঠাকুরবাড়ি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, </a:t>
                      </a:r>
                      <a:r>
                        <a:rPr lang="bn-BD" sz="2000" u="sng" dirty="0">
                          <a:solidFill>
                            <a:srgbClr val="3366CC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  <a:hlinkClick r:id="rId4" tooltip="কলকাতা"/>
                        </a:rPr>
                        <a:t>কলকাতা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, </a:t>
                      </a:r>
                      <a:r>
                        <a:rPr lang="bn-BD" sz="2000" u="sng" dirty="0">
                          <a:solidFill>
                            <a:srgbClr val="3366CC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  <a:hlinkClick r:id="rId5" tooltip="ব্রিটিশ ভারত"/>
                        </a:rPr>
                        <a:t>ব্রিটিশ </a:t>
                      </a:r>
                      <a:endParaRPr lang="bn-BD" sz="2000" u="sng" dirty="0" smtClean="0">
                        <a:solidFill>
                          <a:srgbClr val="3366CC"/>
                        </a:solidFill>
                        <a:latin typeface="Kalpurush" pitchFamily="2" charset="0"/>
                        <a:ea typeface="Times New Roman"/>
                        <a:cs typeface="Kalpurush" pitchFamily="2" charset="0"/>
                        <a:hlinkClick r:id="rId5" tooltip="ব্রিটিশ ভারত"/>
                      </a:endParaRPr>
                    </a:p>
                    <a:p>
                      <a:pPr marL="0" marR="0">
                        <a:lnSpc>
                          <a:spcPts val="168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n-BD" sz="2000" u="sng" dirty="0" smtClean="0">
                          <a:solidFill>
                            <a:srgbClr val="3366CC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  <a:hlinkClick r:id="rId5" tooltip="ব্রিটিশ ভারত"/>
                        </a:rPr>
                        <a:t>ভারত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 (</a:t>
                      </a:r>
                      <a:r>
                        <a:rPr lang="bn-BD" sz="2000" dirty="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অধুনা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 </a:t>
                      </a:r>
                      <a:r>
                        <a:rPr lang="bn-BD" sz="2000" u="sng" dirty="0">
                          <a:solidFill>
                            <a:srgbClr val="3366CC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  <a:hlinkClick r:id="rId6" tooltip="পশ্চিমবঙ্গ"/>
                        </a:rPr>
                        <a:t>পশ্চিমবঙ্গ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, </a:t>
                      </a:r>
                      <a:r>
                        <a:rPr lang="bn-BD" sz="2000" u="sng" dirty="0">
                          <a:solidFill>
                            <a:srgbClr val="3366CC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  <a:hlinkClick r:id="rId7" tooltip="ভারত"/>
                        </a:rPr>
                        <a:t>ভারত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)</a:t>
                      </a:r>
                      <a:endParaRPr lang="en-US" sz="2000" dirty="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</a:txBody>
                  <a:tcPr marL="30480" marR="30480" marT="30480" marB="304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9FA"/>
                    </a:solidFill>
                  </a:tcPr>
                </a:tc>
              </a:tr>
              <a:tr h="2463411">
                <a:tc>
                  <a:txBody>
                    <a:bodyPr/>
                    <a:lstStyle/>
                    <a:p>
                      <a:pPr marL="0" marR="0">
                        <a:lnSpc>
                          <a:spcPts val="132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n-BD" sz="2000" b="1" dirty="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মৃত্যু</a:t>
                      </a:r>
                      <a:endParaRPr lang="en-US" sz="2000" dirty="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</a:txBody>
                  <a:tcPr marL="30480" marR="99060" marT="34290" marB="304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8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n-BD" sz="2000" dirty="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৭ আগস্ট ১৯৪১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 (</a:t>
                      </a:r>
                      <a:r>
                        <a:rPr lang="bn-BD" sz="2000" dirty="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বয়স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 </a:t>
                      </a:r>
                      <a:r>
                        <a:rPr lang="bn-BD" sz="2000" dirty="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৮০</a:t>
                      </a:r>
                      <a:r>
                        <a:rPr lang="bn-BD" sz="2000" dirty="0" smtClean="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)</a:t>
                      </a:r>
                    </a:p>
                    <a:p>
                      <a:pPr marL="0" marR="0">
                        <a:lnSpc>
                          <a:spcPts val="168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/>
                      </a:r>
                      <a:br>
                        <a:rPr lang="en-US" sz="2000" dirty="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</a:br>
                      <a:r>
                        <a:rPr lang="bn-BD" sz="2000" u="sng" dirty="0">
                          <a:solidFill>
                            <a:srgbClr val="3366CC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  <a:hlinkClick r:id="rId3" tooltip="জোড়াসাঁকো ঠাকুরবাড়ি"/>
                        </a:rPr>
                        <a:t>জোড়াসাঁকো ঠাকুরবাড়ি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, </a:t>
                      </a:r>
                      <a:r>
                        <a:rPr lang="bn-BD" sz="2000" u="sng" dirty="0">
                          <a:solidFill>
                            <a:srgbClr val="3366CC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  <a:hlinkClick r:id="rId4" tooltip="কলকাতা"/>
                        </a:rPr>
                        <a:t>কলকাতা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, </a:t>
                      </a:r>
                      <a:r>
                        <a:rPr lang="bn-BD" sz="2000" u="sng" dirty="0">
                          <a:solidFill>
                            <a:srgbClr val="3366CC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  <a:hlinkClick r:id="rId5" tooltip="ব্রিটিশ ভারত"/>
                        </a:rPr>
                        <a:t>ব্রিটিশ </a:t>
                      </a:r>
                      <a:endParaRPr lang="bn-BD" sz="2000" u="sng" dirty="0" smtClean="0">
                        <a:solidFill>
                          <a:srgbClr val="3366CC"/>
                        </a:solidFill>
                        <a:latin typeface="Kalpurush" pitchFamily="2" charset="0"/>
                        <a:ea typeface="Times New Roman"/>
                        <a:cs typeface="Kalpurush" pitchFamily="2" charset="0"/>
                        <a:hlinkClick r:id="rId5" tooltip="ব্রিটিশ ভারত"/>
                      </a:endParaRPr>
                    </a:p>
                    <a:p>
                      <a:pPr marL="0" marR="0">
                        <a:lnSpc>
                          <a:spcPts val="168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n-BD" sz="2000" u="sng" dirty="0" smtClean="0">
                          <a:solidFill>
                            <a:srgbClr val="3366CC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  <a:hlinkClick r:id="rId5" tooltip="ব্রিটিশ ভারত"/>
                        </a:rPr>
                        <a:t>ভারত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 (</a:t>
                      </a:r>
                      <a:r>
                        <a:rPr lang="bn-BD" sz="2000" dirty="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অধুনা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 </a:t>
                      </a:r>
                      <a:r>
                        <a:rPr lang="bn-BD" sz="2000" u="sng" dirty="0">
                          <a:solidFill>
                            <a:srgbClr val="3366CC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  <a:hlinkClick r:id="rId6" tooltip="পশ্চিমবঙ্গ"/>
                        </a:rPr>
                        <a:t>পশ্চিমবঙ্গ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, </a:t>
                      </a:r>
                      <a:r>
                        <a:rPr lang="bn-BD" sz="2000" u="sng" dirty="0">
                          <a:solidFill>
                            <a:srgbClr val="3366CC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  <a:hlinkClick r:id="rId7" tooltip="ভারত"/>
                        </a:rPr>
                        <a:t>ভারত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)</a:t>
                      </a:r>
                      <a:endParaRPr lang="en-US" sz="2000" dirty="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</a:txBody>
                  <a:tcPr marL="30480" marR="30480" marT="30480" marB="304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9FA"/>
                    </a:solidFill>
                  </a:tcPr>
                </a:tc>
              </a:tr>
              <a:tr h="502831">
                <a:tc>
                  <a:txBody>
                    <a:bodyPr/>
                    <a:lstStyle/>
                    <a:p>
                      <a:pPr marL="0" marR="0">
                        <a:lnSpc>
                          <a:spcPts val="132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n-BD" sz="2000" b="1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সমাধিস্থল</a:t>
                      </a:r>
                      <a:endParaRPr lang="en-US" sz="200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</a:txBody>
                  <a:tcPr marL="30480" marR="99060" marT="34290" marB="304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8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n-BD" sz="2000" u="sng">
                          <a:solidFill>
                            <a:srgbClr val="3366CC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  <a:hlinkClick r:id="rId4" tooltip="কলকাতা"/>
                        </a:rPr>
                        <a:t>কলকাতা</a:t>
                      </a:r>
                      <a:endParaRPr lang="en-US" sz="200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</a:txBody>
                  <a:tcPr marL="30480" marR="30480" marT="30480" marB="304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9FA"/>
                    </a:solidFill>
                  </a:tcPr>
                </a:tc>
              </a:tr>
              <a:tr h="894947">
                <a:tc>
                  <a:txBody>
                    <a:bodyPr/>
                    <a:lstStyle/>
                    <a:p>
                      <a:pPr marL="0" marR="0">
                        <a:lnSpc>
                          <a:spcPts val="132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n-BD" sz="2000" b="1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ছদ্মনাম</a:t>
                      </a:r>
                      <a:endParaRPr lang="en-US" sz="200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</a:txBody>
                  <a:tcPr marL="30480" marR="99060" marT="34290" marB="304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8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bn-BD" sz="2000" dirty="0">
                          <a:solidFill>
                            <a:srgbClr val="000000"/>
                          </a:solidFill>
                          <a:latin typeface="Kalpurush" pitchFamily="2" charset="0"/>
                          <a:ea typeface="Times New Roman"/>
                          <a:cs typeface="Kalpurush" pitchFamily="2" charset="0"/>
                        </a:rPr>
                        <a:t>ভানুসিংহ ঠাকুর (ভণিতা)</a:t>
                      </a:r>
                      <a:endParaRPr lang="en-US" sz="2000" dirty="0">
                        <a:latin typeface="Kalpurush" pitchFamily="2" charset="0"/>
                        <a:ea typeface="Calibri"/>
                        <a:cs typeface="Kalpurush" pitchFamily="2" charset="0"/>
                      </a:endParaRPr>
                    </a:p>
                  </a:txBody>
                  <a:tcPr marL="30480" marR="30480" marT="30480" marB="304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9F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0"/>
            <a:ext cx="89154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n-IN" sz="2400" b="1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রবীন্দ্রনাথ ঠাকুর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(৭ মে ১৮৬১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– 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৭ আগস্ট ১৯৪১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; 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২৫ বৈশাখ ১২৬৮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– 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২২ শ্রাবণ ১৩৪৮ বঙ্গাব্দ)</a:t>
            </a:r>
            <a:r>
              <a:rPr kumimoji="0" lang="bn-IN" sz="2400" b="0" i="0" u="none" strike="noStrike" cap="none" normalizeH="0" baseline="3000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ছিলেন অগ্রণী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2" tooltip="বাঙালি"/>
              </a:rPr>
              <a:t>বাঙালি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কবি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,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3" tooltip="ঔপন্যাসিক"/>
              </a:rPr>
              <a:t>ঔপন্যাসিক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, 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সংগীতস্রষ্টা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,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4" tooltip="নাট্যকার"/>
              </a:rPr>
              <a:t>নাট্যকার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, 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চিত্রকর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,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5" tooltip="ছোটগল্পকার"/>
              </a:rPr>
              <a:t>ছোটগল্পকার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, 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প্রাবন্ধিক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,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6" tooltip="অভিনেতা"/>
              </a:rPr>
              <a:t>অভিনেতা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, 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কণ্ঠশিল্পী ও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7" tooltip="দার্শনিক"/>
              </a:rPr>
              <a:t>দার্শনিক</a:t>
            </a:r>
            <a:r>
              <a:rPr kumimoji="0" lang="hi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Mangal" pitchFamily="18" charset="0"/>
              </a:rPr>
              <a:t>।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তাকে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8" tooltip="বাংলা ভাষা"/>
              </a:rPr>
              <a:t>বাংলা ভাষার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সর্বশ্রেষ্ঠ সাহিত্যিক মনে করা হয়।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রবীন্দ্রনাথকে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“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গুরুদেব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”, “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কবিগুরু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” 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ও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“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বিশ্বকবি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” 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অভিধায় ভূষিত করা হয়।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রবীন্দ্রনাথের ৫২টি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9" tooltip="কাব্যগ্রন্থ"/>
              </a:rPr>
              <a:t>কাব্যগ্রন্থ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,</a:t>
            </a:r>
            <a:r>
              <a:rPr kumimoji="0" lang="bn-IN" sz="2400" b="0" i="0" u="none" strike="noStrike" cap="none" normalizeH="0" baseline="3000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 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৩৮টি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10" tooltip="নাটক"/>
              </a:rPr>
              <a:t>নাটক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,</a:t>
            </a:r>
            <a:r>
              <a:rPr kumimoji="0" lang="bn-IN" sz="2400" b="0" i="0" u="none" strike="noStrike" cap="none" normalizeH="0" baseline="3000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১৩টি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11" tooltip="উপন্যাস"/>
              </a:rPr>
              <a:t>উপন্যাস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ও ৩৬টি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12" tooltip="প্রবন্ধ"/>
              </a:rPr>
              <a:t>প্রবন্ধ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ও অন্যান্য গদ্যসংকলন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তার জীবদ্দশায় বা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13" tooltip="মৃত্যু"/>
              </a:rPr>
              <a:t>মৃত্যুর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অব্যবহিত পরে প্রকাশিত হয়। তার সর্বমোট ৯৫টি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14" tooltip="ছোটগল্প"/>
              </a:rPr>
              <a:t>ছোটগল্প</a:t>
            </a:r>
            <a:r>
              <a:rPr kumimoji="0" lang="bn-IN" sz="2400" b="0" i="0" u="none" strike="noStrike" cap="none" normalizeH="0" baseline="3000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15"/>
              </a:rPr>
              <a:t>[৯]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ও ১৯১৫টি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16" tooltip="রবীন্দ্রসংগীত"/>
              </a:rPr>
              <a:t>গান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যথাক্রমে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400" b="0" i="1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17" tooltip="গল্পগুচ্ছ"/>
              </a:rPr>
              <a:t>গল্পগুচ্ছ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ও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400" b="0" i="1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18" tooltip="গীতবিতান"/>
              </a:rPr>
              <a:t>গীতবিতান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সংকলনের অন্তর্ভুক্ত হয়েছে। রবীন্দ্রনাথের যাবতীয় প্রকাশিত ও গ্রন্থাকারে অপ্রকাশিত রচনা ৩২ খণ্ডে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400" b="0" i="1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19" tooltip="রবীন্দ্র রচনাবলী"/>
              </a:rPr>
              <a:t>রবীন্দ্র রচনাবলী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নামে প্রকাশিত হয়েছে।রবীন্দ্রনাথের যাবতীয়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DD3333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20" tooltip="পত্রসাহিত্য (পাতার অস্তিত্ব নেই)"/>
              </a:rPr>
              <a:t>পত্রসাহিত্য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উনিশ খণ্ডে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400" b="0" i="1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চিঠিপত্র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ও চারটি পৃথক গ্রন্থে প্রকাশিত।</a:t>
            </a:r>
            <a:r>
              <a:rPr kumimoji="0" lang="bn-IN" sz="2400" b="0" i="0" u="none" strike="noStrike" cap="none" normalizeH="0" baseline="3000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15"/>
              </a:rPr>
              <a:t>[১২]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এছাড়া তিনি প্রায় দুই হাজার ছবি এঁকেছিলেন।</a:t>
            </a:r>
            <a:r>
              <a:rPr kumimoji="0" lang="bn-IN" sz="2400" b="0" i="0" u="none" strike="noStrike" cap="none" normalizeH="0" baseline="3000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15"/>
              </a:rPr>
              <a:t>[১৩]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রবীন্দ্রনাথের রচনা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21" tooltip="বিশ্ব"/>
              </a:rPr>
              <a:t>বিশ্বের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বিভিন্ন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22" tooltip="ভাষা"/>
              </a:rPr>
              <a:t>ভাষায়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অনূদিত হয়েছে। ১৯১৩ সালে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400" b="0" i="1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23" tooltip="গীতাঞ্জলি"/>
              </a:rPr>
              <a:t>গীতাঞ্জলি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কাব্যগ্রন্থের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24" tooltip="ইংরেজি"/>
              </a:rPr>
              <a:t>ইংরেজি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অনুবাদের জন্য তিনি এশীয়দের মধ্যে সাহিত্যে প্রথম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3366CC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  <a:hlinkClick r:id="rId25" tooltip="সাহিত্যে নোবেল পুরস্কার"/>
              </a:rPr>
              <a:t>নোবেল পুরস্কার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4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লাভ করেন।</a:t>
            </a:r>
            <a:endParaRPr kumimoji="0" lang="bn-I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Kalpurush" pitchFamily="2" charset="0"/>
              <a:cs typeface="Kalpurush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26</Words>
  <Application>Microsoft Office PowerPoint</Application>
  <PresentationFormat>On-screen Show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SEM IV , CC 10, AM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 IV , CC 10, AM</dc:title>
  <dc:creator>admin</dc:creator>
  <cp:lastModifiedBy>admin</cp:lastModifiedBy>
  <cp:revision>8</cp:revision>
  <dcterms:created xsi:type="dcterms:W3CDTF">2022-12-28T08:28:08Z</dcterms:created>
  <dcterms:modified xsi:type="dcterms:W3CDTF">2022-12-28T08:55:57Z</dcterms:modified>
</cp:coreProperties>
</file>